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57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6" autoAdjust="0"/>
    <p:restoredTop sz="78701" autoAdjust="0"/>
  </p:normalViewPr>
  <p:slideViewPr>
    <p:cSldViewPr>
      <p:cViewPr>
        <p:scale>
          <a:sx n="70" d="100"/>
          <a:sy n="70" d="100"/>
        </p:scale>
        <p:origin x="-206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80CE5-2D5F-498E-8159-88AF21E0CA61}" type="datetimeFigureOut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6B94-CA44-416E-8530-B7D847D34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792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ohoogo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6B94-CA44-416E-8530-B7D847D3493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傳統貿易</a:t>
            </a:r>
            <a:r>
              <a:rPr lang="zh-TW" altLang="en-US" dirty="0" smtClean="0"/>
              <a:t>行為模式已</a:t>
            </a:r>
            <a:r>
              <a:rPr lang="zh-TW" altLang="en-US" dirty="0" smtClean="0">
                <a:solidFill>
                  <a:srgbClr val="FF0000"/>
                </a:solidFill>
              </a:rPr>
              <a:t>市微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lphaUcPeriod" startAt="2"/>
            </a:pPr>
            <a:r>
              <a:rPr lang="zh-TW" altLang="en-US" dirty="0" smtClean="0">
                <a:solidFill>
                  <a:srgbClr val="FF0000"/>
                </a:solidFill>
              </a:rPr>
              <a:t>新行態的行銷</a:t>
            </a:r>
            <a:r>
              <a:rPr lang="zh-TW" altLang="en-US" dirty="0" smtClean="0"/>
              <a:t>模式會是未來商場的主要銷售管道</a:t>
            </a:r>
            <a:r>
              <a:rPr lang="en-US" altLang="zh-TW" dirty="0" smtClean="0"/>
              <a:t>.</a:t>
            </a:r>
          </a:p>
          <a:p>
            <a:pPr marL="514350" indent="-514350">
              <a:buAutoNum type="alphaUcPeriod" startAt="3"/>
            </a:pPr>
            <a:r>
              <a:rPr lang="zh-TW" altLang="en-US" dirty="0" smtClean="0"/>
              <a:t>主宰銷售與生產家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會有另一波演變</a:t>
            </a:r>
            <a:r>
              <a:rPr lang="en-US" altLang="zh-TW" dirty="0" smtClean="0"/>
              <a:t>,</a:t>
            </a:r>
            <a:r>
              <a:rPr lang="zh-TW" altLang="en-US" dirty="0" smtClean="0">
                <a:solidFill>
                  <a:srgbClr val="FF0000"/>
                </a:solidFill>
              </a:rPr>
              <a:t>適者生存</a:t>
            </a:r>
            <a:r>
              <a:rPr lang="zh-TW" altLang="en-US" dirty="0" smtClean="0"/>
              <a:t>不變法則需各個決策者去好好思考運應</a:t>
            </a:r>
            <a:r>
              <a:rPr lang="en-US" altLang="zh-TW" dirty="0" smtClean="0"/>
              <a:t>.</a:t>
            </a:r>
          </a:p>
          <a:p>
            <a:pPr marL="514350" indent="-514350">
              <a:buNone/>
            </a:pPr>
            <a:r>
              <a:rPr lang="en-US" altLang="zh-TW" dirty="0" smtClean="0"/>
              <a:t>D.  </a:t>
            </a:r>
            <a:r>
              <a:rPr lang="zh-TW" altLang="en-US" dirty="0" smtClean="0"/>
              <a:t>目前實際操作與</a:t>
            </a:r>
            <a:r>
              <a:rPr lang="zh-TW" altLang="en-US" dirty="0" smtClean="0">
                <a:solidFill>
                  <a:srgbClr val="FF0000"/>
                </a:solidFill>
              </a:rPr>
              <a:t>真正了解跨境</a:t>
            </a:r>
            <a:r>
              <a:rPr lang="zh-TW" altLang="en-US" dirty="0" smtClean="0"/>
              <a:t>的含意及發展方向的</a:t>
            </a:r>
            <a:r>
              <a:rPr lang="zh-TW" altLang="en-US" dirty="0" smtClean="0">
                <a:solidFill>
                  <a:srgbClr val="FF0000"/>
                </a:solidFill>
              </a:rPr>
              <a:t>沒幾家</a:t>
            </a:r>
            <a:r>
              <a:rPr lang="en-US" altLang="zh-TW" dirty="0" smtClean="0"/>
              <a:t>.</a:t>
            </a:r>
            <a:r>
              <a:rPr lang="zh-TW" altLang="en-US" dirty="0" smtClean="0"/>
              <a:t>需</a:t>
            </a:r>
            <a:r>
              <a:rPr lang="zh-TW" altLang="en-US" dirty="0" smtClean="0">
                <a:solidFill>
                  <a:srgbClr val="FF0000"/>
                </a:solidFill>
              </a:rPr>
              <a:t>早</a:t>
            </a:r>
            <a:r>
              <a:rPr lang="zh-TW" altLang="en-US" dirty="0" smtClean="0"/>
              <a:t>些進入狀況</a:t>
            </a:r>
            <a:r>
              <a:rPr lang="en-US" altLang="zh-TW" dirty="0" smtClean="0"/>
              <a:t>,</a:t>
            </a:r>
            <a:r>
              <a:rPr lang="zh-TW" altLang="en-US" dirty="0" smtClean="0">
                <a:solidFill>
                  <a:srgbClr val="FF0000"/>
                </a:solidFill>
              </a:rPr>
              <a:t>取下一席之位</a:t>
            </a:r>
            <a:r>
              <a:rPr lang="en-US" altLang="zh-TW" dirty="0" smtClean="0"/>
              <a:t>.</a:t>
            </a:r>
            <a:r>
              <a:rPr lang="zh-TW" altLang="en-US" dirty="0" smtClean="0"/>
              <a:t>才有</a:t>
            </a:r>
            <a:r>
              <a:rPr lang="zh-TW" altLang="en-US" dirty="0" smtClean="0">
                <a:solidFill>
                  <a:srgbClr val="FF0000"/>
                </a:solidFill>
              </a:rPr>
              <a:t>永續經營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軟實力</a:t>
            </a:r>
            <a:r>
              <a:rPr lang="en-US" altLang="zh-TW" dirty="0" smtClean="0"/>
              <a:t>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6B94-CA44-416E-8530-B7D847D3493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676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是“重慶市美妝健康產業園”的銷售服務平臺之一，具備跨境電子商務全牌照，保稅通關、物流送達、國際結算等全系統服務功能。。</a:t>
            </a:r>
            <a:endParaRPr lang="en-US" altLang="zh-TW" dirty="0" smtClean="0"/>
          </a:p>
          <a:p>
            <a:r>
              <a:rPr lang="zh-TW" altLang="en-US" dirty="0" smtClean="0"/>
              <a:t>鉅旺國際開發股份有限公為重慶悠活購台灣唯一跨境通路總經銷商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6B94-CA44-416E-8530-B7D847D3493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8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重慶跨境電商架構建置於重慶悠活購網路平台，其台灣廠商貨交重慶江北機場轉重慶西永保稅區</a:t>
            </a:r>
            <a:r>
              <a:rPr lang="en-US" altLang="zh-TW" dirty="0" smtClean="0"/>
              <a:t>(</a:t>
            </a:r>
            <a:r>
              <a:rPr lang="zh-TW" altLang="en-US" dirty="0" smtClean="0"/>
              <a:t>平台售出</a:t>
            </a:r>
            <a:r>
              <a:rPr lang="en-US" altLang="zh-TW" dirty="0" smtClean="0"/>
              <a:t>,</a:t>
            </a:r>
            <a:r>
              <a:rPr lang="zh-TW" altLang="en-US" dirty="0" smtClean="0"/>
              <a:t>出貨再由保稅商出貨</a:t>
            </a:r>
            <a:r>
              <a:rPr lang="en-US" altLang="zh-TW" dirty="0" smtClean="0"/>
              <a:t>)</a:t>
            </a:r>
          </a:p>
          <a:p>
            <a:r>
              <a:rPr lang="zh-TW" altLang="zh-TW" dirty="0" smtClean="0"/>
              <a:t>中國售價終端售價由商品廠商自行決定。產品銷售後，平台將收取廠商</a:t>
            </a:r>
            <a:r>
              <a:rPr lang="zh-TW" altLang="zh-TW" dirty="0" smtClean="0">
                <a:solidFill>
                  <a:srgbClr val="FF0000"/>
                </a:solidFill>
              </a:rPr>
              <a:t>賣出售價</a:t>
            </a:r>
            <a:r>
              <a:rPr lang="en-US" altLang="zh-TW" dirty="0" smtClean="0">
                <a:solidFill>
                  <a:srgbClr val="FF0000"/>
                </a:solidFill>
              </a:rPr>
              <a:t>35</a:t>
            </a:r>
            <a:r>
              <a:rPr lang="zh-TW" altLang="zh-TW" dirty="0" smtClean="0">
                <a:solidFill>
                  <a:srgbClr val="FF0000"/>
                </a:solidFill>
              </a:rPr>
              <a:t>％為平台服務費</a:t>
            </a:r>
            <a:r>
              <a:rPr lang="zh-TW" altLang="zh-TW" dirty="0" smtClean="0"/>
              <a:t>， </a:t>
            </a:r>
            <a:r>
              <a:rPr lang="zh-TW" altLang="zh-TW" dirty="0" smtClean="0">
                <a:solidFill>
                  <a:srgbClr val="FF0000"/>
                </a:solidFill>
              </a:rPr>
              <a:t>其餘金額</a:t>
            </a:r>
            <a:r>
              <a:rPr lang="en-US" altLang="zh-TW" dirty="0" smtClean="0">
                <a:solidFill>
                  <a:srgbClr val="FF0000"/>
                </a:solidFill>
              </a:rPr>
              <a:t>45</a:t>
            </a:r>
            <a:r>
              <a:rPr lang="zh-TW" altLang="zh-TW" dirty="0" smtClean="0">
                <a:solidFill>
                  <a:srgbClr val="FF0000"/>
                </a:solidFill>
              </a:rPr>
              <a:t>天內匯款到台灣廠商指定帳</a:t>
            </a:r>
            <a:r>
              <a:rPr lang="zh-TW" altLang="zh-TW" dirty="0" smtClean="0"/>
              <a:t>號，網路平台會負責從重慶健橋園區清關後，分貨到消費者手中。大陸消費者購買商品</a:t>
            </a:r>
            <a:r>
              <a:rPr lang="zh-TW" altLang="zh-TW" dirty="0" smtClean="0">
                <a:solidFill>
                  <a:srgbClr val="FF0000"/>
                </a:solidFill>
              </a:rPr>
              <a:t>一經拆封無退換貨</a:t>
            </a:r>
            <a:r>
              <a:rPr lang="zh-TW" altLang="zh-TW" dirty="0" smtClean="0"/>
              <a:t>，保障供應商權利</a:t>
            </a:r>
            <a:r>
              <a:rPr lang="en-US" altLang="zh-TW" dirty="0" smtClean="0"/>
              <a:t>(</a:t>
            </a:r>
            <a:r>
              <a:rPr lang="zh-TW" altLang="zh-TW" dirty="0" smtClean="0"/>
              <a:t>如有特殊情況再另行協議</a:t>
            </a:r>
            <a:r>
              <a:rPr lang="en-US" altLang="zh-TW" dirty="0" smtClean="0"/>
              <a:t>) </a:t>
            </a:r>
            <a:r>
              <a:rPr lang="zh-TW" altLang="zh-TW" dirty="0" smtClean="0">
                <a:solidFill>
                  <a:srgbClr val="FF0000"/>
                </a:solidFill>
              </a:rPr>
              <a:t>所有增值稅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zh-TW" dirty="0" smtClean="0">
                <a:solidFill>
                  <a:srgbClr val="FF0000"/>
                </a:solidFill>
              </a:rPr>
              <a:t>消費稅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zh-TW" dirty="0" smtClean="0">
                <a:solidFill>
                  <a:srgbClr val="FF0000"/>
                </a:solidFill>
              </a:rPr>
              <a:t>海關產品預審費用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zh-TW" dirty="0" smtClean="0">
                <a:solidFill>
                  <a:srgbClr val="FF0000"/>
                </a:solidFill>
              </a:rPr>
              <a:t>查驗費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zh-TW" dirty="0" smtClean="0">
                <a:solidFill>
                  <a:srgbClr val="FF0000"/>
                </a:solidFill>
              </a:rPr>
              <a:t>西永保稅倉儲費、由平台支付</a:t>
            </a:r>
            <a:r>
              <a:rPr lang="zh-TW" altLang="zh-TW" dirty="0" smtClean="0"/>
              <a:t>。</a:t>
            </a:r>
          </a:p>
          <a:p>
            <a:r>
              <a:rPr lang="zh-TW" altLang="zh-TW" dirty="0" smtClean="0"/>
              <a:t>產品將</a:t>
            </a:r>
            <a:r>
              <a:rPr lang="zh-TW" altLang="zh-TW" dirty="0" smtClean="0">
                <a:solidFill>
                  <a:srgbClr val="FF0000"/>
                </a:solidFill>
              </a:rPr>
              <a:t>實體展示</a:t>
            </a:r>
            <a:r>
              <a:rPr lang="zh-TW" altLang="zh-TW" dirty="0" smtClean="0"/>
              <a:t>於重慶健橋產業園區且上架於重慶悠活购官方網站</a:t>
            </a:r>
            <a:r>
              <a:rPr lang="en-US" altLang="zh-TW" u="sng" dirty="0" smtClean="0">
                <a:hlinkClick r:id="rId3"/>
              </a:rPr>
              <a:t>www.yoohoogo.com</a:t>
            </a:r>
            <a:r>
              <a:rPr lang="en-US" altLang="zh-TW" dirty="0" smtClean="0"/>
              <a:t>.</a:t>
            </a:r>
            <a:r>
              <a:rPr lang="zh-TW" altLang="zh-TW" dirty="0" smtClean="0"/>
              <a:t>，</a:t>
            </a:r>
            <a:r>
              <a:rPr lang="zh-TW" altLang="zh-TW" dirty="0" smtClean="0">
                <a:solidFill>
                  <a:srgbClr val="FF0000"/>
                </a:solidFill>
              </a:rPr>
              <a:t>以及上架大陸地區合作網路銷售平台</a:t>
            </a:r>
            <a:r>
              <a:rPr lang="zh-TW" altLang="zh-TW" dirty="0" smtClean="0"/>
              <a:t>推廣銷售，上架網路平台如</a:t>
            </a:r>
            <a:r>
              <a:rPr lang="en-US" altLang="zh-TW" dirty="0" smtClean="0"/>
              <a:t>( </a:t>
            </a:r>
            <a:r>
              <a:rPr lang="zh-TW" altLang="zh-TW" dirty="0" smtClean="0">
                <a:solidFill>
                  <a:srgbClr val="FF0000"/>
                </a:solidFill>
              </a:rPr>
              <a:t>淘寶、京東、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zh-TW" altLang="zh-TW" dirty="0" smtClean="0">
                <a:solidFill>
                  <a:srgbClr val="FF0000"/>
                </a:solidFill>
              </a:rPr>
              <a:t>號店、蘇寧易购、雅馬遜</a:t>
            </a:r>
            <a:r>
              <a:rPr lang="en-US" altLang="zh-TW" dirty="0" smtClean="0">
                <a:solidFill>
                  <a:srgbClr val="FF0000"/>
                </a:solidFill>
              </a:rPr>
              <a:t> )</a:t>
            </a:r>
            <a:r>
              <a:rPr lang="zh-TW" altLang="zh-TW" dirty="0" smtClean="0"/>
              <a:t>。相關保証金、上架費、交易費等所有費用、由平台支付，全力協助商品媒合配合通路。</a:t>
            </a:r>
            <a:endParaRPr lang="en-US" altLang="zh-TW" dirty="0" smtClean="0"/>
          </a:p>
          <a:p>
            <a:endParaRPr lang="zh-TW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6B94-CA44-416E-8530-B7D847D3493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145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zh-TW" altLang="en-US" sz="1200" dirty="0" smtClean="0">
                <a:latin typeface="+mn-ea"/>
              </a:rPr>
              <a:t>工廠</a:t>
            </a:r>
            <a:endParaRPr lang="en-US" altLang="zh-TW" sz="1200" dirty="0" smtClean="0">
              <a:latin typeface="+mn-ea"/>
            </a:endParaRPr>
          </a:p>
          <a:p>
            <a:pPr marL="457200" indent="-457200">
              <a:buAutoNum type="arabicPeriod"/>
            </a:pPr>
            <a:r>
              <a:rPr lang="zh-TW" altLang="en-US" sz="1200" dirty="0" smtClean="0">
                <a:latin typeface="+mn-ea"/>
              </a:rPr>
              <a:t>需提供工廠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公司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營業登記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商標影本</a:t>
            </a:r>
            <a:r>
              <a:rPr lang="en-US" altLang="zh-TW" sz="1200" dirty="0" smtClean="0">
                <a:latin typeface="+mn-ea"/>
              </a:rPr>
              <a:t>.</a:t>
            </a:r>
          </a:p>
          <a:p>
            <a:pPr marL="457200" indent="-457200">
              <a:buAutoNum type="alphaUcPeriod" startAt="2"/>
            </a:pPr>
            <a:r>
              <a:rPr lang="zh-TW" altLang="en-US" sz="1200" dirty="0" smtClean="0">
                <a:latin typeface="+mn-ea"/>
              </a:rPr>
              <a:t>公司</a:t>
            </a:r>
            <a:endParaRPr lang="en-US" altLang="zh-TW" sz="12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1200" dirty="0" smtClean="0">
                <a:latin typeface="+mn-ea"/>
              </a:rPr>
              <a:t>2.    </a:t>
            </a:r>
            <a:r>
              <a:rPr lang="zh-TW" altLang="en-US" sz="1200" dirty="0" smtClean="0">
                <a:latin typeface="+mn-ea"/>
              </a:rPr>
              <a:t>需提供工廠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公司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營業登記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商標影本及貴公司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營登影本</a:t>
            </a:r>
            <a:r>
              <a:rPr lang="en-US" altLang="zh-TW" sz="1200" dirty="0" smtClean="0">
                <a:latin typeface="+mn-ea"/>
              </a:rPr>
              <a:t>.</a:t>
            </a:r>
            <a:r>
              <a:rPr lang="zh-TW" altLang="en-US" sz="1200" dirty="0" smtClean="0">
                <a:latin typeface="+mn-ea"/>
              </a:rPr>
              <a:t>及貴公司與工廠的</a:t>
            </a:r>
            <a:r>
              <a:rPr lang="en-US" altLang="zh-TW" sz="1200" dirty="0" smtClean="0">
                <a:latin typeface="+mn-ea"/>
              </a:rPr>
              <a:t>-</a:t>
            </a:r>
            <a:r>
              <a:rPr lang="zh-TW" altLang="en-US" sz="1200" dirty="0" smtClean="0">
                <a:latin typeface="+mn-ea"/>
              </a:rPr>
              <a:t>銷售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經銷</a:t>
            </a:r>
            <a:r>
              <a:rPr lang="en-US" altLang="zh-TW" sz="1200" dirty="0" smtClean="0">
                <a:latin typeface="+mn-ea"/>
              </a:rPr>
              <a:t>/</a:t>
            </a:r>
            <a:r>
              <a:rPr lang="zh-TW" altLang="en-US" sz="1200" dirty="0" smtClean="0">
                <a:latin typeface="+mn-ea"/>
              </a:rPr>
              <a:t>代理</a:t>
            </a:r>
            <a:r>
              <a:rPr lang="en-US" altLang="zh-TW" sz="1200" dirty="0" smtClean="0">
                <a:latin typeface="+mn-ea"/>
              </a:rPr>
              <a:t>/OEM</a:t>
            </a:r>
            <a:r>
              <a:rPr lang="zh-TW" altLang="en-US" sz="1200" dirty="0" smtClean="0">
                <a:latin typeface="+mn-ea"/>
              </a:rPr>
              <a:t>等之一的合法關係文件</a:t>
            </a:r>
            <a:r>
              <a:rPr lang="en-US" altLang="zh-TW" sz="1200" dirty="0" smtClean="0">
                <a:latin typeface="+mn-ea"/>
              </a:rPr>
              <a:t>.</a:t>
            </a:r>
          </a:p>
          <a:p>
            <a:pPr marL="457200" indent="-457200">
              <a:buAutoNum type="arabicPeriod" startAt="3"/>
            </a:pPr>
            <a:r>
              <a:rPr lang="zh-TW" altLang="en-US" sz="1200" dirty="0" smtClean="0">
                <a:latin typeface="+mn-ea"/>
              </a:rPr>
              <a:t>由鉅旺國際開發股份有限公司提供</a:t>
            </a:r>
            <a:r>
              <a:rPr lang="en-US" altLang="zh-TW" sz="1200" dirty="0" smtClean="0">
                <a:latin typeface="+mn-ea"/>
              </a:rPr>
              <a:t>(</a:t>
            </a:r>
            <a:r>
              <a:rPr lang="zh-TW" altLang="en-US" sz="1200" dirty="0" smtClean="0">
                <a:latin typeface="+mn-ea"/>
              </a:rPr>
              <a:t>鉅旺商城及重慶悠活購</a:t>
            </a:r>
            <a:r>
              <a:rPr lang="en-US" altLang="zh-TW" sz="1200" dirty="0" smtClean="0">
                <a:latin typeface="+mn-ea"/>
              </a:rPr>
              <a:t>)</a:t>
            </a:r>
            <a:r>
              <a:rPr lang="zh-TW" altLang="en-US" sz="1200" dirty="0" smtClean="0">
                <a:latin typeface="+mn-ea"/>
              </a:rPr>
              <a:t>銷售合作書 </a:t>
            </a:r>
            <a:r>
              <a:rPr lang="en-US" altLang="zh-TW" sz="1200" dirty="0" smtClean="0">
                <a:latin typeface="+mn-ea"/>
              </a:rPr>
              <a:t>, </a:t>
            </a:r>
            <a:r>
              <a:rPr lang="zh-TW" altLang="en-US" sz="1200" dirty="0" smtClean="0">
                <a:latin typeface="+mn-ea"/>
              </a:rPr>
              <a:t>雙方簽章以證實產品的合法來源</a:t>
            </a:r>
            <a:r>
              <a:rPr lang="en-US" altLang="zh-TW" sz="1200" dirty="0" smtClean="0">
                <a:latin typeface="+mn-ea"/>
              </a:rPr>
              <a:t>. </a:t>
            </a:r>
          </a:p>
          <a:p>
            <a:pPr marL="457200" indent="-457200">
              <a:buAutoNum type="arabicPeriod" startAt="4"/>
            </a:pPr>
            <a:r>
              <a:rPr lang="zh-TW" altLang="en-US" sz="1200" dirty="0" smtClean="0">
                <a:latin typeface="+mn-ea"/>
              </a:rPr>
              <a:t>由鉅旺國際開發股份有限公司提供產品登錄報價說明表格</a:t>
            </a:r>
            <a:r>
              <a:rPr lang="en-US" altLang="zh-TW" sz="1200" dirty="0" smtClean="0">
                <a:latin typeface="+mn-ea"/>
              </a:rPr>
              <a:t>.</a:t>
            </a:r>
            <a:r>
              <a:rPr lang="zh-TW" altLang="en-US" sz="1200" dirty="0" smtClean="0">
                <a:latin typeface="+mn-ea"/>
              </a:rPr>
              <a:t>由供應廠商填入詳細資料</a:t>
            </a:r>
            <a:r>
              <a:rPr lang="en-US" altLang="zh-TW" sz="1200" dirty="0" smtClean="0">
                <a:latin typeface="+mn-ea"/>
              </a:rPr>
              <a:t>.</a:t>
            </a:r>
          </a:p>
          <a:p>
            <a:pPr marL="457200" indent="-457200">
              <a:buAutoNum type="arabicPeriod" startAt="5"/>
            </a:pPr>
            <a:r>
              <a:rPr lang="zh-TW" altLang="en-US" sz="1200" dirty="0" smtClean="0">
                <a:latin typeface="+mn-ea"/>
              </a:rPr>
              <a:t>供貨廠商需提供白底的產品照片</a:t>
            </a:r>
            <a:r>
              <a:rPr lang="en-US" altLang="zh-TW" sz="1200" dirty="0" smtClean="0">
                <a:latin typeface="+mn-ea"/>
              </a:rPr>
              <a:t>(100*100</a:t>
            </a:r>
            <a:r>
              <a:rPr lang="zh-TW" altLang="en-US" sz="1200" dirty="0" smtClean="0">
                <a:latin typeface="+mn-ea"/>
              </a:rPr>
              <a:t>及</a:t>
            </a:r>
            <a:r>
              <a:rPr lang="en-US" altLang="zh-TW" sz="1200" dirty="0" smtClean="0">
                <a:latin typeface="+mn-ea"/>
              </a:rPr>
              <a:t>800</a:t>
            </a:r>
            <a:r>
              <a:rPr lang="zh-TW" altLang="en-US" sz="1200" dirty="0" smtClean="0">
                <a:latin typeface="+mn-ea"/>
              </a:rPr>
              <a:t>*</a:t>
            </a:r>
            <a:r>
              <a:rPr lang="en-US" altLang="zh-TW" sz="1200" dirty="0" smtClean="0">
                <a:latin typeface="+mn-ea"/>
              </a:rPr>
              <a:t>800 )</a:t>
            </a:r>
            <a:r>
              <a:rPr lang="zh-TW" altLang="en-US" sz="1200" dirty="0" smtClean="0">
                <a:latin typeface="+mn-ea"/>
              </a:rPr>
              <a:t>要有產品實物的</a:t>
            </a:r>
            <a:r>
              <a:rPr lang="en-US" altLang="zh-TW" sz="1200" dirty="0" smtClean="0">
                <a:latin typeface="+mn-ea"/>
              </a:rPr>
              <a:t>,</a:t>
            </a:r>
            <a:r>
              <a:rPr lang="zh-TW" altLang="en-US" sz="1200" dirty="0" smtClean="0">
                <a:latin typeface="+mn-ea"/>
              </a:rPr>
              <a:t>及</a:t>
            </a:r>
            <a:r>
              <a:rPr lang="en-US" altLang="zh-TW" sz="1200" dirty="0" smtClean="0">
                <a:latin typeface="+mn-ea"/>
              </a:rPr>
              <a:t>(800*800/1600/2400—</a:t>
            </a:r>
            <a:r>
              <a:rPr lang="zh-TW" altLang="en-US" sz="1200" dirty="0" smtClean="0">
                <a:latin typeface="+mn-ea"/>
              </a:rPr>
              <a:t>等</a:t>
            </a:r>
            <a:r>
              <a:rPr lang="en-US" altLang="zh-TW" sz="1200" dirty="0" smtClean="0">
                <a:latin typeface="+mn-ea"/>
              </a:rPr>
              <a:t>)</a:t>
            </a:r>
            <a:r>
              <a:rPr lang="zh-TW" altLang="en-US" sz="1200" dirty="0" smtClean="0">
                <a:latin typeface="+mn-ea"/>
              </a:rPr>
              <a:t>產品介紹廣告美工設計好的上網用圖片</a:t>
            </a:r>
            <a:r>
              <a:rPr lang="en-US" altLang="zh-TW" sz="1200" dirty="0" smtClean="0">
                <a:latin typeface="+mn-ea"/>
              </a:rPr>
              <a:t>,</a:t>
            </a:r>
            <a:r>
              <a:rPr lang="zh-TW" altLang="en-US" sz="1200" dirty="0" smtClean="0">
                <a:latin typeface="+mn-ea"/>
              </a:rPr>
              <a:t>以利網頁的鋪上</a:t>
            </a:r>
            <a:r>
              <a:rPr lang="en-US" altLang="zh-TW" sz="1200" dirty="0" smtClean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+mn-ea"/>
              </a:rPr>
              <a:t>6.</a:t>
            </a:r>
            <a:r>
              <a:rPr lang="zh-TW" altLang="zh-TW" sz="1200" dirty="0" smtClean="0"/>
              <a:t>台灣廠商產品上架重慶悠活购網路平台前，需附產品</a:t>
            </a:r>
            <a:r>
              <a:rPr lang="en-US" altLang="zh-TW" sz="1200" dirty="0" smtClean="0"/>
              <a:t>(</a:t>
            </a:r>
            <a:r>
              <a:rPr lang="zh-TW" altLang="zh-TW" sz="1200" dirty="0" smtClean="0"/>
              <a:t>國際條碼</a:t>
            </a:r>
            <a:r>
              <a:rPr lang="en-US" altLang="zh-TW" sz="1200" dirty="0" smtClean="0"/>
              <a:t>)</a:t>
            </a:r>
            <a:r>
              <a:rPr lang="zh-TW" altLang="zh-TW" sz="1200" dirty="0" smtClean="0"/>
              <a:t>、</a:t>
            </a:r>
            <a:r>
              <a:rPr lang="en-US" altLang="zh-TW" sz="1200" dirty="0" smtClean="0"/>
              <a:t>(</a:t>
            </a:r>
            <a:r>
              <a:rPr lang="zh-TW" altLang="zh-TW" sz="1200" dirty="0" smtClean="0"/>
              <a:t>產品授權</a:t>
            </a:r>
            <a:r>
              <a:rPr lang="en-US" altLang="zh-TW" sz="1200" dirty="0" smtClean="0"/>
              <a:t>)</a:t>
            </a:r>
            <a:r>
              <a:rPr lang="zh-TW" altLang="zh-TW" sz="1200" dirty="0" smtClean="0"/>
              <a:t>、</a:t>
            </a:r>
            <a:r>
              <a:rPr lang="en-US" altLang="zh-TW" sz="1200" dirty="0" smtClean="0"/>
              <a:t>(</a:t>
            </a:r>
            <a:r>
              <a:rPr lang="zh-TW" altLang="zh-TW" sz="1200" dirty="0" smtClean="0"/>
              <a:t>商標授權</a:t>
            </a:r>
            <a:r>
              <a:rPr lang="en-US" altLang="zh-TW" sz="1200" dirty="0" smtClean="0"/>
              <a:t>)</a:t>
            </a:r>
            <a:r>
              <a:rPr lang="zh-TW" altLang="zh-TW" sz="1200" dirty="0" smtClean="0"/>
              <a:t>及</a:t>
            </a:r>
            <a:r>
              <a:rPr lang="en-US" altLang="zh-TW" sz="1200" dirty="0" smtClean="0"/>
              <a:t>(SGS...</a:t>
            </a:r>
            <a:r>
              <a:rPr lang="zh-TW" altLang="zh-TW" sz="1200" dirty="0" smtClean="0"/>
              <a:t>等檢驗報告</a:t>
            </a:r>
            <a:r>
              <a:rPr lang="en-US" altLang="zh-TW" sz="1200" dirty="0" smtClean="0"/>
              <a:t>)</a:t>
            </a:r>
            <a:r>
              <a:rPr lang="zh-TW" altLang="zh-TW" sz="1200" dirty="0" smtClean="0"/>
              <a:t>及大陸三照三證。如放置重慶西永保稅區免倉儲費且不限天數</a:t>
            </a:r>
            <a:r>
              <a:rPr lang="en-US" altLang="zh-TW" sz="1200" dirty="0" smtClean="0"/>
              <a:t>.</a:t>
            </a:r>
            <a:r>
              <a:rPr lang="zh-TW" altLang="zh-TW" sz="1200" dirty="0" smtClean="0"/>
              <a:t>費用由平台支付，屬重視廠商權益及確保降低廠商營運成本。桃園</a:t>
            </a:r>
            <a:r>
              <a:rPr lang="en-US" altLang="zh-TW" sz="1200" dirty="0" smtClean="0"/>
              <a:t>-</a:t>
            </a:r>
            <a:r>
              <a:rPr lang="zh-TW" altLang="zh-TW" sz="1200" dirty="0" smtClean="0"/>
              <a:t>重慶江北機場</a:t>
            </a:r>
            <a:r>
              <a:rPr lang="en-US" altLang="zh-TW" sz="1200" dirty="0" smtClean="0"/>
              <a:t>-</a:t>
            </a:r>
            <a:r>
              <a:rPr lang="zh-TW" altLang="zh-TW" sz="1200" dirty="0" smtClean="0"/>
              <a:t>重慶西永保稅區</a:t>
            </a:r>
            <a:endParaRPr lang="en-US" altLang="zh-TW" sz="1200" dirty="0" smtClean="0"/>
          </a:p>
          <a:p>
            <a:pPr marL="0" indent="0">
              <a:buNone/>
            </a:pPr>
            <a:endParaRPr lang="zh-TW" altLang="zh-TW" sz="1200" dirty="0" smtClean="0"/>
          </a:p>
          <a:p>
            <a:pPr marL="457200" indent="-457200">
              <a:buNone/>
            </a:pPr>
            <a:endParaRPr lang="en-US" altLang="zh-TW" sz="1200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6B94-CA44-416E-8530-B7D847D3493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61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u-wang.com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F53F-3675-45B0-BE94-0074FBD19B2F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9470-69B7-4045-9F2F-861626420092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A9E4-373A-4E73-94CF-A5F2694EF916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橢圓 9"/>
          <p:cNvSpPr/>
          <p:nvPr userDrawn="1"/>
        </p:nvSpPr>
        <p:spPr>
          <a:xfrm>
            <a:off x="8688120" y="6383756"/>
            <a:ext cx="357065" cy="357065"/>
          </a:xfrm>
          <a:prstGeom prst="ellipse">
            <a:avLst/>
          </a:prstGeom>
          <a:solidFill>
            <a:schemeClr val="bg1"/>
          </a:solidFill>
          <a:ln w="9525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84D5-5216-4C71-A91B-05365EB92790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26844" y="6393294"/>
            <a:ext cx="2133600" cy="365125"/>
          </a:xfrm>
        </p:spPr>
        <p:txBody>
          <a:bodyPr/>
          <a:lstStyle>
            <a:lvl1pPr>
              <a:defRPr sz="1800"/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6910688" y="6281218"/>
            <a:ext cx="1773124" cy="528590"/>
            <a:chOff x="5554067" y="5085184"/>
            <a:chExt cx="3467837" cy="1033804"/>
          </a:xfrm>
        </p:grpSpPr>
        <p:pic>
          <p:nvPicPr>
            <p:cNvPr id="8" name="Picture 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4067" y="5085184"/>
              <a:ext cx="3448050" cy="981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6444208" y="5787920"/>
              <a:ext cx="2577696" cy="3310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5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GUWANG INTERNATIONAL LIMITED</a:t>
              </a:r>
              <a:endParaRPr lang="zh-TW" altLang="en-US" sz="500" dirty="0"/>
            </a:p>
          </p:txBody>
        </p:sp>
      </p:grpSp>
      <p:sp>
        <p:nvSpPr>
          <p:cNvPr id="11" name="矩形 10"/>
          <p:cNvSpPr/>
          <p:nvPr userDrawn="1"/>
        </p:nvSpPr>
        <p:spPr>
          <a:xfrm flipH="1">
            <a:off x="128590" y="181493"/>
            <a:ext cx="7107695" cy="65521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3600" dirty="0">
              <a:solidFill>
                <a:schemeClr val="bg1"/>
              </a:solidFill>
            </a:endParaRPr>
          </a:p>
        </p:txBody>
      </p:sp>
      <p:sp>
        <p:nvSpPr>
          <p:cNvPr id="12" name="直角三角形 11"/>
          <p:cNvSpPr/>
          <p:nvPr userDrawn="1"/>
        </p:nvSpPr>
        <p:spPr>
          <a:xfrm>
            <a:off x="7228589" y="181493"/>
            <a:ext cx="367747" cy="655219"/>
          </a:xfrm>
          <a:prstGeom prst="rtTriangle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0"/>
            <a:ext cx="128590" cy="68580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標題 13"/>
          <p:cNvSpPr>
            <a:spLocks noGrp="1"/>
          </p:cNvSpPr>
          <p:nvPr>
            <p:ph type="title"/>
          </p:nvPr>
        </p:nvSpPr>
        <p:spPr>
          <a:xfrm>
            <a:off x="-1171" y="215986"/>
            <a:ext cx="8229600" cy="562074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FACE-F8D6-437A-8140-9066EFF70D09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0923-F84C-4F78-9835-38CFE9701F84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4B76-9175-4048-8DE0-12B2810EE839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0B9C-36AA-42D9-858D-075B6C1CC91E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FF90-D3B4-430C-B0E1-0918D760D502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C095-AABD-4B1D-BCA3-931C35B055F8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413C-5380-415A-99E7-E7C393906145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00578-DA41-4C5C-8835-2D4481525C68}" type="datetime1">
              <a:rPr lang="zh-TW" altLang="en-US" smtClean="0"/>
              <a:pPr/>
              <a:t>2017/10/12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8.jpe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539553" y="404664"/>
            <a:ext cx="7704855" cy="5904656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/>
        </p:nvGrpSpPr>
        <p:grpSpPr>
          <a:xfrm>
            <a:off x="971600" y="1839426"/>
            <a:ext cx="7835494" cy="792815"/>
            <a:chOff x="1308506" y="2132856"/>
            <a:chExt cx="7835494" cy="792815"/>
          </a:xfrm>
        </p:grpSpPr>
        <p:sp>
          <p:nvSpPr>
            <p:cNvPr id="12" name="矩形 11"/>
            <p:cNvSpPr/>
            <p:nvPr/>
          </p:nvSpPr>
          <p:spPr>
            <a:xfrm>
              <a:off x="2036305" y="2132856"/>
              <a:ext cx="7107695" cy="7928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3600" b="1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點</a:t>
              </a:r>
              <a:r>
                <a:rPr lang="zh-TW" altLang="en-US" sz="3600" b="1" dirty="0" smtClean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亮！跨境電商前進大陸之</a:t>
              </a:r>
              <a:r>
                <a:rPr lang="zh-TW" altLang="en-US" sz="3600" b="1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路</a:t>
              </a:r>
              <a:endParaRPr lang="zh-TW" altLang="en-US" sz="3600" dirty="0">
                <a:solidFill>
                  <a:srgbClr val="FF3399"/>
                </a:solidFill>
              </a:endParaRPr>
            </a:p>
          </p:txBody>
        </p:sp>
        <p:sp>
          <p:nvSpPr>
            <p:cNvPr id="13" name="直角三角形 12"/>
            <p:cNvSpPr/>
            <p:nvPr/>
          </p:nvSpPr>
          <p:spPr>
            <a:xfrm flipH="1">
              <a:off x="1308506" y="2132856"/>
              <a:ext cx="735495" cy="79281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" name="文字方塊 5"/>
          <p:cNvSpPr txBox="1"/>
          <p:nvPr/>
        </p:nvSpPr>
        <p:spPr>
          <a:xfrm>
            <a:off x="1475656" y="5661248"/>
            <a:ext cx="5888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重慶貝蕾得貿易有限公司、嘉寶有限公司</a:t>
            </a: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台灣</a:t>
            </a: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聯合製作</a:t>
            </a:r>
            <a:endParaRPr lang="en-US" altLang="zh-TW" b="1" u="sng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聯繫人：張景陽</a:t>
            </a:r>
            <a:r>
              <a:rPr lang="en-US" altLang="zh-TW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(0975472754)(</a:t>
            </a:r>
            <a:r>
              <a:rPr lang="zh-TW" altLang="en-US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b="1" u="sng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86-15723418223)</a:t>
            </a:r>
            <a:endParaRPr lang="zh-TW" altLang="en-US" b="1" u="sng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90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剪去對角線角落矩形 49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標題 32"/>
          <p:cNvSpPr>
            <a:spLocks noGrp="1"/>
          </p:cNvSpPr>
          <p:nvPr>
            <p:ph type="title" idx="4294967295"/>
          </p:nvPr>
        </p:nvSpPr>
        <p:spPr>
          <a:xfrm>
            <a:off x="-1137320" y="215900"/>
            <a:ext cx="8229600" cy="561975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跨境電子商務模式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6948264" y="3405221"/>
            <a:ext cx="1651621" cy="2328035"/>
            <a:chOff x="6948264" y="2757149"/>
            <a:chExt cx="1651621" cy="2328035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9676" y="2757149"/>
              <a:ext cx="1410209" cy="1364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729359"/>
              <a:ext cx="1133880" cy="1092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矩形 11"/>
            <p:cNvSpPr/>
            <p:nvPr/>
          </p:nvSpPr>
          <p:spPr>
            <a:xfrm>
              <a:off x="7104497" y="4746630"/>
              <a:ext cx="8002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消費者</a:t>
              </a:r>
              <a:endPara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395536" y="1988840"/>
            <a:ext cx="1860755" cy="2172324"/>
            <a:chOff x="395536" y="1340768"/>
            <a:chExt cx="1860755" cy="217232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340768"/>
              <a:ext cx="1518768" cy="136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9700" y="2023517"/>
              <a:ext cx="956591" cy="1181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矩形 12"/>
            <p:cNvSpPr/>
            <p:nvPr/>
          </p:nvSpPr>
          <p:spPr>
            <a:xfrm>
              <a:off x="1394149" y="3174538"/>
              <a:ext cx="8002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供應商</a:t>
              </a: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743202" y="3522181"/>
            <a:ext cx="6123002" cy="2715131"/>
            <a:chOff x="743202" y="2721259"/>
            <a:chExt cx="6123002" cy="2715131"/>
          </a:xfrm>
        </p:grpSpPr>
        <p:grpSp>
          <p:nvGrpSpPr>
            <p:cNvPr id="4" name="群組 3"/>
            <p:cNvGrpSpPr/>
            <p:nvPr/>
          </p:nvGrpSpPr>
          <p:grpSpPr>
            <a:xfrm>
              <a:off x="823379" y="2721259"/>
              <a:ext cx="6042825" cy="2275819"/>
              <a:chOff x="823379" y="2721259"/>
              <a:chExt cx="6042825" cy="2275819"/>
            </a:xfrm>
          </p:grpSpPr>
          <p:sp>
            <p:nvSpPr>
              <p:cNvPr id="22" name="向下箭號 21"/>
              <p:cNvSpPr/>
              <p:nvPr/>
            </p:nvSpPr>
            <p:spPr>
              <a:xfrm rot="16200000">
                <a:off x="5549801" y="3680675"/>
                <a:ext cx="494897" cy="2137909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1" name="向下箭號 20"/>
              <p:cNvSpPr/>
              <p:nvPr/>
            </p:nvSpPr>
            <p:spPr>
              <a:xfrm rot="16200000">
                <a:off x="4176154" y="3680675"/>
                <a:ext cx="494897" cy="2137909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0" name="向下箭號 19"/>
              <p:cNvSpPr/>
              <p:nvPr/>
            </p:nvSpPr>
            <p:spPr>
              <a:xfrm rot="16200000">
                <a:off x="2802507" y="3680675"/>
                <a:ext cx="494897" cy="2137909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9" name="向下箭號 18"/>
              <p:cNvSpPr/>
              <p:nvPr/>
            </p:nvSpPr>
            <p:spPr>
              <a:xfrm rot="16200000">
                <a:off x="1536872" y="3788687"/>
                <a:ext cx="494897" cy="1921884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6" name="向下箭號 15"/>
              <p:cNvSpPr/>
              <p:nvPr/>
            </p:nvSpPr>
            <p:spPr>
              <a:xfrm>
                <a:off x="825478" y="3451999"/>
                <a:ext cx="494897" cy="1334756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925643" y="3823669"/>
                <a:ext cx="294566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進口商</a:t>
                </a:r>
              </a:p>
            </p:txBody>
          </p:sp>
          <p:sp>
            <p:nvSpPr>
              <p:cNvPr id="2" name="向下箭號 1"/>
              <p:cNvSpPr/>
              <p:nvPr/>
            </p:nvSpPr>
            <p:spPr>
              <a:xfrm>
                <a:off x="825478" y="2721259"/>
                <a:ext cx="494897" cy="1032748"/>
              </a:xfrm>
              <a:prstGeom prst="downArrow">
                <a:avLst>
                  <a:gd name="adj1" fmla="val 100000"/>
                  <a:gd name="adj2" fmla="val 5602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925643" y="2797900"/>
                <a:ext cx="294566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出口商</a:t>
                </a:r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320375" y="4595741"/>
                <a:ext cx="10723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大盤</a:t>
                </a:r>
                <a:r>
                  <a:rPr lang="zh-TW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商</a:t>
                </a:r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2818474" y="4595741"/>
                <a:ext cx="10723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中盤商</a:t>
                </a:r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4192121" y="4595741"/>
                <a:ext cx="10723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小盤商</a:t>
                </a:r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492557" y="4595741"/>
                <a:ext cx="10723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零售商</a:t>
                </a:r>
                <a:endParaRPr lang="zh-TW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743202" y="5036280"/>
              <a:ext cx="2840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一般貿易</a:t>
              </a:r>
              <a:endPara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1763688" y="1848597"/>
            <a:ext cx="6452391" cy="1423973"/>
            <a:chOff x="1763688" y="1200525"/>
            <a:chExt cx="6452391" cy="1423973"/>
          </a:xfrm>
        </p:grpSpPr>
        <p:grpSp>
          <p:nvGrpSpPr>
            <p:cNvPr id="28" name="群組 27"/>
            <p:cNvGrpSpPr/>
            <p:nvPr/>
          </p:nvGrpSpPr>
          <p:grpSpPr>
            <a:xfrm>
              <a:off x="1763688" y="1591751"/>
              <a:ext cx="1459066" cy="538897"/>
              <a:chOff x="1925815" y="1582586"/>
              <a:chExt cx="1459066" cy="538897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2227027" y="1582586"/>
                <a:ext cx="1157854" cy="53889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7" name="直角三角形 26"/>
              <p:cNvSpPr/>
              <p:nvPr/>
            </p:nvSpPr>
            <p:spPr>
              <a:xfrm rot="13500000">
                <a:off x="1925815" y="1616117"/>
                <a:ext cx="478418" cy="478418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37" name="群組 36"/>
            <p:cNvGrpSpPr/>
            <p:nvPr/>
          </p:nvGrpSpPr>
          <p:grpSpPr>
            <a:xfrm>
              <a:off x="6229390" y="1591751"/>
              <a:ext cx="1897238" cy="538897"/>
              <a:chOff x="1925815" y="1582586"/>
              <a:chExt cx="1897238" cy="538897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2227026" y="1582586"/>
                <a:ext cx="1596027" cy="53889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9" name="直角三角形 38"/>
              <p:cNvSpPr/>
              <p:nvPr/>
            </p:nvSpPr>
            <p:spPr>
              <a:xfrm rot="13500000">
                <a:off x="1925815" y="1616117"/>
                <a:ext cx="478418" cy="478418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0" name="向下箭號 39"/>
            <p:cNvSpPr/>
            <p:nvPr/>
          </p:nvSpPr>
          <p:spPr>
            <a:xfrm>
              <a:off x="7559688" y="1591750"/>
              <a:ext cx="566940" cy="1032748"/>
            </a:xfrm>
            <a:prstGeom prst="downArrow">
              <a:avLst>
                <a:gd name="adj1" fmla="val 100000"/>
                <a:gd name="adj2" fmla="val 5602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375599" y="1200525"/>
              <a:ext cx="28404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2000" b="1" dirty="0" smtClean="0">
                  <a:solidFill>
                    <a:srgbClr val="FFC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跨</a:t>
              </a:r>
              <a:r>
                <a:rPr lang="zh-TW" altLang="en-US" sz="2000" b="1" dirty="0">
                  <a:solidFill>
                    <a:srgbClr val="FFC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境銷售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3275856" y="2204864"/>
              <a:ext cx="59503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480744"/>
              <a:ext cx="576064" cy="60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矩形 46"/>
            <p:cNvSpPr/>
            <p:nvPr/>
          </p:nvSpPr>
          <p:spPr>
            <a:xfrm>
              <a:off x="4860032" y="2132856"/>
              <a:ext cx="100540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43" name="圖片 42" descr="u=1155426473,3414326241&amp;fm=117&amp;gp=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47864" y="2276872"/>
            <a:ext cx="1120028" cy="422556"/>
          </a:xfrm>
          <a:prstGeom prst="rect">
            <a:avLst/>
          </a:prstGeom>
        </p:spPr>
      </p:pic>
      <p:pic>
        <p:nvPicPr>
          <p:cNvPr id="46" name="圖片 45" descr="u=3631117023,974710008&amp;fm=26&amp;gp=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16016" y="2060848"/>
            <a:ext cx="720080" cy="720080"/>
          </a:xfrm>
          <a:prstGeom prst="rect">
            <a:avLst/>
          </a:prstGeom>
        </p:spPr>
      </p:pic>
      <p:sp>
        <p:nvSpPr>
          <p:cNvPr id="49" name="文字方塊 48"/>
          <p:cNvSpPr txBox="1"/>
          <p:nvPr/>
        </p:nvSpPr>
        <p:spPr>
          <a:xfrm>
            <a:off x="4574709" y="284364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網路購物</a:t>
            </a:r>
            <a:endParaRPr lang="zh-TW" altLang="en-US" sz="1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652120" y="2852936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保稅倉</a:t>
            </a:r>
            <a:endParaRPr lang="zh-TW" altLang="en-US" sz="1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395536" y="972017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跨境電子商務是指產品接受中國海關監管，透過在大陸具有跨境電商牌照的網路購物平台，銷售給消費者的商業行為。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691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剪去對角線角落矩形 19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-991717" y="215900"/>
            <a:ext cx="8228013" cy="561975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跨境電商與一般貿易的區別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內容版面配置區 2"/>
          <p:cNvSpPr>
            <a:spLocks noGrp="1"/>
          </p:cNvSpPr>
          <p:nvPr>
            <p:ph idx="4294967295"/>
          </p:nvPr>
        </p:nvSpPr>
        <p:spPr>
          <a:xfrm>
            <a:off x="646113" y="908720"/>
            <a:ext cx="8497887" cy="4525962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200000"/>
              </a:lnSpc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200000"/>
              </a:lnSpc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200000"/>
              </a:lnSpc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200000"/>
              </a:lnSpc>
              <a:buNone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467544" y="1268760"/>
          <a:ext cx="8136904" cy="4455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9200"/>
                <a:gridCol w="2237184"/>
                <a:gridCol w="1440160"/>
                <a:gridCol w="1728192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商業模式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監管單位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產品稅率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產品規定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銷售渠道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altLang="zh-TW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跨境電商</a:t>
                      </a:r>
                      <a:endParaRPr lang="en-US" altLang="zh-TW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endParaRPr lang="en-US" altLang="zh-TW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只受中國海關監管。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產品零售價的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11.9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％</a:t>
                      </a:r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消費者支付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除藥品、電器產品、日本食品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核輻射緣故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 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、含藥成分的化妝品及保健食品，不可進入外，其餘成品都可銷售。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指定在具跨境電商牌照的網路購物平台銷售。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altLang="zh-TW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一般貿易</a:t>
                      </a:r>
                      <a:endParaRPr lang="zh-TW" altLang="en-US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依進口商品屬性，監管單位會不同。如化妝品需經過北京國家食品藥品監督管理局檢驗、工商局商品註冊、衛生局檢疫，中國海關報關等，多單位聯合監管。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稅率依商品屬性不同，徵收稅率也不同，較為複雜。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按一般貿易商品規定，包括原料、半成品及成品等。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16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在大陸所有合法銷售通路皆可。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9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剪去對角線角落矩形 35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標題 29"/>
          <p:cNvSpPr>
            <a:spLocks noGrp="1"/>
          </p:cNvSpPr>
          <p:nvPr>
            <p:ph type="title" idx="4294967295"/>
          </p:nvPr>
        </p:nvSpPr>
        <p:spPr>
          <a:xfrm>
            <a:off x="-1063725" y="215900"/>
            <a:ext cx="8228013" cy="561975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跨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境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電子商務服務平臺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4" y="1249856"/>
            <a:ext cx="9015410" cy="477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FF33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33" t="29657" r="24027" b="59792"/>
          <a:stretch/>
        </p:blipFill>
        <p:spPr bwMode="auto">
          <a:xfrm>
            <a:off x="6671912" y="2717238"/>
            <a:ext cx="272265" cy="25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C:\Users\USER\Desktop\幫忙\Mabel\重慶園區\location_map_pin_yellow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726" y="2273862"/>
            <a:ext cx="390636" cy="53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6413624" y="3140968"/>
            <a:ext cx="24416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重慶西永微電子產業園區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圖說文字 17"/>
          <p:cNvSpPr/>
          <p:nvPr/>
        </p:nvSpPr>
        <p:spPr>
          <a:xfrm>
            <a:off x="323528" y="1522353"/>
            <a:ext cx="5544616" cy="4498935"/>
          </a:xfrm>
          <a:prstGeom prst="wedgeRectCallout">
            <a:avLst>
              <a:gd name="adj1" fmla="val 67185"/>
              <a:gd name="adj2" fmla="val -21770"/>
            </a:avLst>
          </a:prstGeom>
          <a:solidFill>
            <a:schemeClr val="bg1">
              <a:alpha val="42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3785249" y="1981274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3" name="群組 22"/>
          <p:cNvGrpSpPr/>
          <p:nvPr/>
        </p:nvGrpSpPr>
        <p:grpSpPr>
          <a:xfrm>
            <a:off x="1619672" y="2038883"/>
            <a:ext cx="889093" cy="524282"/>
            <a:chOff x="1081817" y="2454130"/>
            <a:chExt cx="1620957" cy="955849"/>
          </a:xfrm>
        </p:grpSpPr>
        <p:pic>
          <p:nvPicPr>
            <p:cNvPr id="2053" name="Picture 5" descr="C:\Users\USER\Desktop\幫忙\Mabel\重慶園區\素材\bank-cards-xxl.png"/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9643" y="2454130"/>
              <a:ext cx="576000" cy="57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矩形 30"/>
            <p:cNvSpPr/>
            <p:nvPr/>
          </p:nvSpPr>
          <p:spPr>
            <a:xfrm>
              <a:off x="1081817" y="3102202"/>
              <a:ext cx="16209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跨</a:t>
              </a:r>
              <a:r>
                <a:rPr lang="zh-TW" altLang="en-US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境商品海關備案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3635896" y="3140968"/>
            <a:ext cx="583562" cy="524756"/>
            <a:chOff x="3301406" y="2534618"/>
            <a:chExt cx="902811" cy="811833"/>
          </a:xfrm>
        </p:grpSpPr>
        <p:pic>
          <p:nvPicPr>
            <p:cNvPr id="2056" name="Picture 8" descr="C:\Users\USER\Desktop\幫忙\Mabel\重慶園區\素材\airplane-3-xxl.png"/>
            <p:cNvPicPr>
              <a:picLocks noChangeAspect="1" noChangeArrowheads="1"/>
            </p:cNvPicPr>
            <p:nvPr/>
          </p:nvPicPr>
          <p:blipFill>
            <a:blip r:embed="rId6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2204" y="2534618"/>
              <a:ext cx="468000" cy="46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矩形 31"/>
            <p:cNvSpPr/>
            <p:nvPr/>
          </p:nvSpPr>
          <p:spPr>
            <a:xfrm>
              <a:off x="3301406" y="303867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保稅通</a:t>
              </a:r>
              <a:r>
                <a:rPr lang="zh-TW" altLang="en-US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5148064" y="3361755"/>
            <a:ext cx="583563" cy="571301"/>
            <a:chOff x="1202094" y="3784066"/>
            <a:chExt cx="902811" cy="883841"/>
          </a:xfrm>
        </p:grpSpPr>
        <p:pic>
          <p:nvPicPr>
            <p:cNvPr id="2055" name="Picture 7" descr="C:\Users\USER\Desktop\幫忙\Mabel\重慶園區\素材\100245-200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rgbClr val="FFC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809" y="3784066"/>
              <a:ext cx="720000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矩形 32"/>
            <p:cNvSpPr/>
            <p:nvPr/>
          </p:nvSpPr>
          <p:spPr>
            <a:xfrm>
              <a:off x="1202094" y="4360130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快遞送達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3575637" y="2076368"/>
            <a:ext cx="1620957" cy="632552"/>
            <a:chOff x="2213325" y="3944472"/>
            <a:chExt cx="3079169" cy="1201594"/>
          </a:xfrm>
        </p:grpSpPr>
        <p:pic>
          <p:nvPicPr>
            <p:cNvPr id="2054" name="Picture 6" descr="C:\Users\USER\Desktop\幫忙\Mabel\重慶園區\素材\coin-money-6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2527" y="3944472"/>
              <a:ext cx="504000" cy="50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矩形 33"/>
            <p:cNvSpPr/>
            <p:nvPr/>
          </p:nvSpPr>
          <p:spPr>
            <a:xfrm>
              <a:off x="2213325" y="4561414"/>
              <a:ext cx="3079169" cy="5846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結算以新台幣支付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467544" y="299695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重慶嘉鉑國際物流有限公司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重慶新捷供應鏈管理有限公司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467544" y="1619508"/>
            <a:ext cx="5195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重慶貝蕾得貿易有限公司  ，  嘉寶有限公司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台灣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7164288" y="3645024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綜合保稅區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自由貿易試驗區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7" name="Picture 4" descr="C:\Users\USER\Desktop\幫忙\Mabel\重慶園區\素材\warehouse-2-512.png"/>
          <p:cNvPicPr>
            <a:picLocks noChangeAspect="1" noChangeArrowheads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284984"/>
            <a:ext cx="302508" cy="30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文字方塊 38"/>
          <p:cNvSpPr txBox="1"/>
          <p:nvPr/>
        </p:nvSpPr>
        <p:spPr>
          <a:xfrm>
            <a:off x="4211960" y="358749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倉儲包裝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67544" y="4077072"/>
            <a:ext cx="354456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壹集全球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http://www.yijiqq.com</a:t>
            </a: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易樂愛淘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http://www.olexi.com</a:t>
            </a: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環球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HI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淘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http://www.iwitao.com</a:t>
            </a: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跨境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＋  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http://m.51oneplus.com</a:t>
            </a: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跨境壹家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淘寶店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淘土網    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http://www.tttuhuo.com</a:t>
            </a:r>
            <a:endParaRPr lang="en-US" altLang="zh-TW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匯千川     </a:t>
            </a:r>
            <a:r>
              <a:rPr lang="en-US" altLang="zh-TW" sz="16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http://huiqianchuan.com</a:t>
            </a:r>
            <a:endParaRPr lang="zh-TW" altLang="en-US" sz="16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" name="圖片 39" descr="u=3631117023,974710008&amp;fm=26&amp;gp=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44008" y="4581128"/>
            <a:ext cx="504056" cy="504056"/>
          </a:xfrm>
          <a:prstGeom prst="rect">
            <a:avLst/>
          </a:prstGeom>
        </p:spPr>
      </p:pic>
      <p:sp>
        <p:nvSpPr>
          <p:cNvPr id="41" name="文字方塊 40"/>
          <p:cNvSpPr txBox="1"/>
          <p:nvPr/>
        </p:nvSpPr>
        <p:spPr>
          <a:xfrm>
            <a:off x="4355976" y="508518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跨境電商平台</a:t>
            </a:r>
            <a:endParaRPr lang="zh-TW" altLang="en-US" sz="1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4238078" y="5322694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持續增加中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82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剪去對角線角落矩形 42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標題 38"/>
          <p:cNvSpPr>
            <a:spLocks noGrp="1"/>
          </p:cNvSpPr>
          <p:nvPr>
            <p:ph type="title" idx="4294967295"/>
          </p:nvPr>
        </p:nvSpPr>
        <p:spPr>
          <a:xfrm>
            <a:off x="-1044624" y="215900"/>
            <a:ext cx="8228013" cy="561975"/>
          </a:xfrm>
        </p:spPr>
        <p:txBody>
          <a:bodyPr>
            <a:noAutofit/>
          </a:bodyPr>
          <a:lstStyle/>
          <a:p>
            <a:r>
              <a:rPr lang="en-US" altLang="zh-TW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大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優勢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323528" y="1008291"/>
            <a:ext cx="8317915" cy="1296144"/>
            <a:chOff x="323528" y="980728"/>
            <a:chExt cx="8317915" cy="1296144"/>
          </a:xfrm>
        </p:grpSpPr>
        <p:grpSp>
          <p:nvGrpSpPr>
            <p:cNvPr id="14" name="群組 13"/>
            <p:cNvGrpSpPr/>
            <p:nvPr/>
          </p:nvGrpSpPr>
          <p:grpSpPr>
            <a:xfrm>
              <a:off x="1685693" y="985103"/>
              <a:ext cx="6955750" cy="1025060"/>
              <a:chOff x="2607355" y="1423776"/>
              <a:chExt cx="6955750" cy="1025060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2607355" y="1423776"/>
                <a:ext cx="274947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TW" altLang="en-US" sz="2000" b="1" dirty="0" smtClean="0">
                    <a:solidFill>
                      <a:srgbClr val="FF3399"/>
                    </a:solidFill>
                    <a:latin typeface="微軟正黑體" pitchFamily="34" charset="-120"/>
                    <a:ea typeface="微軟正黑體" pitchFamily="34" charset="-120"/>
                  </a:rPr>
                  <a:t>多跨境網站，同步上線</a:t>
                </a:r>
                <a:endParaRPr lang="zh-TW" altLang="en-US" sz="2000" b="1" dirty="0">
                  <a:solidFill>
                    <a:srgbClr val="FF3399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607355" y="1864061"/>
                <a:ext cx="695575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TW" altLang="en-US" sz="1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擴充到面的鋪設，一方面具新產品的廣告效益，另一方面提升銷售功能。</a:t>
                </a:r>
                <a:endPara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1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並快速累積銷售數據，以調整產品設計符合市場需求，達到市場實際收益。</a:t>
                </a:r>
                <a:endParaRPr lang="zh-TW" altLang="en-US" sz="16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323528" y="980728"/>
              <a:ext cx="1296144" cy="1296144"/>
              <a:chOff x="827768" y="1400928"/>
              <a:chExt cx="1745826" cy="1745826"/>
            </a:xfrm>
          </p:grpSpPr>
          <p:pic>
            <p:nvPicPr>
              <p:cNvPr id="4098" name="Picture 2" descr="C:\Users\USER\Desktop\幫忙\Mabel\重慶園區\素材\handshake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592" y="1484784"/>
                <a:ext cx="1601810" cy="16018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橢圓 4"/>
              <p:cNvSpPr/>
              <p:nvPr/>
            </p:nvSpPr>
            <p:spPr>
              <a:xfrm>
                <a:off x="827768" y="1400928"/>
                <a:ext cx="1745826" cy="174582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31" name="群組 30"/>
          <p:cNvGrpSpPr/>
          <p:nvPr/>
        </p:nvGrpSpPr>
        <p:grpSpPr>
          <a:xfrm>
            <a:off x="755576" y="2462355"/>
            <a:ext cx="7654157" cy="1313960"/>
            <a:chOff x="1495506" y="2248840"/>
            <a:chExt cx="7654157" cy="1313960"/>
          </a:xfrm>
        </p:grpSpPr>
        <p:grpSp>
          <p:nvGrpSpPr>
            <p:cNvPr id="12" name="群組 11"/>
            <p:cNvGrpSpPr/>
            <p:nvPr/>
          </p:nvGrpSpPr>
          <p:grpSpPr>
            <a:xfrm>
              <a:off x="1495506" y="2248840"/>
              <a:ext cx="1313960" cy="1313960"/>
              <a:chOff x="1853081" y="3584864"/>
              <a:chExt cx="1745826" cy="1745826"/>
            </a:xfrm>
          </p:grpSpPr>
          <p:pic>
            <p:nvPicPr>
              <p:cNvPr id="4100" name="Picture 4" descr="C:\Users\USER\Desktop\幫忙\Mabel\重慶園區\素材\warehouse-2-512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biLevel thresh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7133" y="3789040"/>
                <a:ext cx="1179206" cy="11792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橢圓 15"/>
              <p:cNvSpPr/>
              <p:nvPr/>
            </p:nvSpPr>
            <p:spPr>
              <a:xfrm>
                <a:off x="1853081" y="3584864"/>
                <a:ext cx="1745826" cy="174582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2788157" y="2279381"/>
              <a:ext cx="6361506" cy="984990"/>
              <a:chOff x="2586046" y="1574060"/>
              <a:chExt cx="6361506" cy="984990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2586046" y="1574060"/>
                <a:ext cx="63401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TW" altLang="en-US" sz="2000" b="1" dirty="0" smtClean="0">
                    <a:solidFill>
                      <a:srgbClr val="FF3399"/>
                    </a:solidFill>
                    <a:latin typeface="微軟正黑體" pitchFamily="34" charset="-120"/>
                    <a:ea typeface="微軟正黑體" pitchFamily="34" charset="-120"/>
                  </a:rPr>
                  <a:t>保稅倉管理出貨，給予消費者產品的安全、快速的保障</a:t>
                </a:r>
                <a:endParaRPr lang="zh-TW" altLang="en-US" sz="2000" b="1" dirty="0">
                  <a:solidFill>
                    <a:srgbClr val="FF3399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2607355" y="1974275"/>
                <a:ext cx="63401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TW" altLang="en-US" sz="1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保稅倉在保稅區的海關監管下，真正做到產品正貨的品質保證；且在</a:t>
                </a:r>
                <a:endPara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1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大陸境內能快速送到消費者手上，給予一安心消費的保障。</a:t>
                </a:r>
                <a:endParaRPr lang="en-US" altLang="zh-TW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  <p:grpSp>
        <p:nvGrpSpPr>
          <p:cNvPr id="32" name="群組 31"/>
          <p:cNvGrpSpPr/>
          <p:nvPr/>
        </p:nvGrpSpPr>
        <p:grpSpPr>
          <a:xfrm>
            <a:off x="395536" y="3933056"/>
            <a:ext cx="7488832" cy="1254439"/>
            <a:chOff x="3118753" y="3750117"/>
            <a:chExt cx="7488832" cy="1254439"/>
          </a:xfrm>
        </p:grpSpPr>
        <p:grpSp>
          <p:nvGrpSpPr>
            <p:cNvPr id="25" name="群組 24"/>
            <p:cNvGrpSpPr/>
            <p:nvPr/>
          </p:nvGrpSpPr>
          <p:grpSpPr>
            <a:xfrm>
              <a:off x="4342889" y="3848066"/>
              <a:ext cx="6264696" cy="701143"/>
              <a:chOff x="4891360" y="3855248"/>
              <a:chExt cx="6264696" cy="701143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4891360" y="3855248"/>
                <a:ext cx="17684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 dirty="0" smtClean="0">
                    <a:solidFill>
                      <a:srgbClr val="FF3399"/>
                    </a:solidFill>
                    <a:latin typeface="微軟正黑體" pitchFamily="34" charset="-120"/>
                    <a:ea typeface="微軟正黑體" pitchFamily="34" charset="-120"/>
                  </a:rPr>
                  <a:t>B – C </a:t>
                </a:r>
                <a:r>
                  <a:rPr lang="zh-TW" altLang="en-US" sz="2000" b="1" dirty="0" smtClean="0">
                    <a:solidFill>
                      <a:srgbClr val="FF3399"/>
                    </a:solidFill>
                    <a:latin typeface="微軟正黑體" pitchFamily="34" charset="-120"/>
                    <a:ea typeface="微軟正黑體" pitchFamily="34" charset="-120"/>
                  </a:rPr>
                  <a:t>到 </a:t>
                </a:r>
                <a:r>
                  <a:rPr lang="en-US" altLang="zh-TW" sz="2000" b="1" dirty="0" smtClean="0">
                    <a:solidFill>
                      <a:srgbClr val="FF3399"/>
                    </a:solidFill>
                    <a:latin typeface="微軟正黑體" pitchFamily="34" charset="-120"/>
                    <a:ea typeface="微軟正黑體" pitchFamily="34" charset="-120"/>
                  </a:rPr>
                  <a:t>B – B</a:t>
                </a: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5091760" y="4187059"/>
                <a:ext cx="60642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24" name="群組 23"/>
            <p:cNvGrpSpPr/>
            <p:nvPr/>
          </p:nvGrpSpPr>
          <p:grpSpPr>
            <a:xfrm>
              <a:off x="3118753" y="3750117"/>
              <a:ext cx="1254439" cy="1254439"/>
              <a:chOff x="3228197" y="3714446"/>
              <a:chExt cx="1745826" cy="1745826"/>
            </a:xfrm>
          </p:grpSpPr>
          <p:sp>
            <p:nvSpPr>
              <p:cNvPr id="18" name="橢圓 17"/>
              <p:cNvSpPr/>
              <p:nvPr/>
            </p:nvSpPr>
            <p:spPr>
              <a:xfrm>
                <a:off x="3228197" y="3714446"/>
                <a:ext cx="1745826" cy="174582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4101" name="Picture 5" descr="C:\Users\USER\Desktop\幫忙\Mabel\重慶園區\素材\3mx2m-exhibition-stand-hire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8627" y="3912276"/>
                <a:ext cx="1345182" cy="14457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38" name="群組 37"/>
          <p:cNvGrpSpPr/>
          <p:nvPr/>
        </p:nvGrpSpPr>
        <p:grpSpPr>
          <a:xfrm>
            <a:off x="803551" y="5324406"/>
            <a:ext cx="7498181" cy="1560978"/>
            <a:chOff x="1552648" y="5097349"/>
            <a:chExt cx="7498181" cy="1560978"/>
          </a:xfrm>
        </p:grpSpPr>
        <p:grpSp>
          <p:nvGrpSpPr>
            <p:cNvPr id="33" name="群組 32"/>
            <p:cNvGrpSpPr/>
            <p:nvPr/>
          </p:nvGrpSpPr>
          <p:grpSpPr>
            <a:xfrm>
              <a:off x="1552648" y="5097349"/>
              <a:ext cx="7498181" cy="1248169"/>
              <a:chOff x="3054863" y="5349183"/>
              <a:chExt cx="7498181" cy="1248169"/>
            </a:xfrm>
          </p:grpSpPr>
          <p:grpSp>
            <p:nvGrpSpPr>
              <p:cNvPr id="28" name="群組 27"/>
              <p:cNvGrpSpPr/>
              <p:nvPr/>
            </p:nvGrpSpPr>
            <p:grpSpPr>
              <a:xfrm>
                <a:off x="3054863" y="5349183"/>
                <a:ext cx="1248169" cy="1248169"/>
                <a:chOff x="745479" y="4485087"/>
                <a:chExt cx="1745826" cy="1745826"/>
              </a:xfrm>
            </p:grpSpPr>
            <p:sp>
              <p:nvSpPr>
                <p:cNvPr id="30" name="橢圓 29"/>
                <p:cNvSpPr/>
                <p:nvPr/>
              </p:nvSpPr>
              <p:spPr>
                <a:xfrm>
                  <a:off x="745479" y="4485087"/>
                  <a:ext cx="1745826" cy="174582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4102" name="Picture 6" descr="C:\Users\USER\Desktop\幫忙\Mabel\重慶園區\素材\coin-money-6.png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81249" y="4724057"/>
                  <a:ext cx="1217068" cy="121706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35" name="群組 34"/>
              <p:cNvGrpSpPr/>
              <p:nvPr/>
            </p:nvGrpSpPr>
            <p:grpSpPr>
              <a:xfrm>
                <a:off x="4375040" y="5397993"/>
                <a:ext cx="6178004" cy="761310"/>
                <a:chOff x="4951505" y="3880346"/>
                <a:chExt cx="6178004" cy="761310"/>
              </a:xfrm>
            </p:grpSpPr>
            <p:sp>
              <p:nvSpPr>
                <p:cNvPr id="36" name="矩形 35"/>
                <p:cNvSpPr/>
                <p:nvPr/>
              </p:nvSpPr>
              <p:spPr>
                <a:xfrm>
                  <a:off x="4951505" y="3880346"/>
                  <a:ext cx="12105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2000" b="1" dirty="0">
                      <a:solidFill>
                        <a:srgbClr val="FF3399"/>
                      </a:solidFill>
                      <a:latin typeface="微軟正黑體" pitchFamily="34" charset="-120"/>
                      <a:ea typeface="微軟正黑體" pitchFamily="34" charset="-120"/>
                    </a:rPr>
                    <a:t>金流單純</a:t>
                  </a:r>
                </a:p>
              </p:txBody>
            </p:sp>
            <p:sp>
              <p:nvSpPr>
                <p:cNvPr id="37" name="矩形 36"/>
                <p:cNvSpPr/>
                <p:nvPr/>
              </p:nvSpPr>
              <p:spPr>
                <a:xfrm>
                  <a:off x="4994496" y="4303102"/>
                  <a:ext cx="61350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6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重慶貝蕾得貿易有限公司               嘉寶有限公司                 供應廠商</a:t>
                  </a:r>
                  <a:endParaRPr lang="en-US" altLang="zh-TW" sz="1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</p:grpSp>
        <p:sp>
          <p:nvSpPr>
            <p:cNvPr id="34" name="矩形 33"/>
            <p:cNvSpPr/>
            <p:nvPr/>
          </p:nvSpPr>
          <p:spPr>
            <a:xfrm>
              <a:off x="3013080" y="6381328"/>
              <a:ext cx="39351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0" name="向右箭號 39"/>
          <p:cNvSpPr/>
          <p:nvPr/>
        </p:nvSpPr>
        <p:spPr>
          <a:xfrm>
            <a:off x="4679147" y="5896696"/>
            <a:ext cx="396909" cy="196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向右箭號 40"/>
          <p:cNvSpPr/>
          <p:nvPr/>
        </p:nvSpPr>
        <p:spPr>
          <a:xfrm>
            <a:off x="6732240" y="5896696"/>
            <a:ext cx="396909" cy="196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3030381" y="6114782"/>
            <a:ext cx="326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大陸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                                     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台灣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1619672" y="4428401"/>
            <a:ext cx="705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從網路購物平台上的零售交易，透過保稅倉操作，進而到貨物的批發交易。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7092280" y="6093296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新台幣支付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691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剪去對角線角落矩形 29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標題 24"/>
          <p:cNvSpPr>
            <a:spLocks noGrp="1"/>
          </p:cNvSpPr>
          <p:nvPr>
            <p:ph type="title" idx="4294967295"/>
          </p:nvPr>
        </p:nvSpPr>
        <p:spPr>
          <a:xfrm>
            <a:off x="-1116632" y="215900"/>
            <a:ext cx="8228013" cy="561975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平台管理方與供應廠商合作方式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539552" y="1206044"/>
            <a:ext cx="7092512" cy="2615063"/>
            <a:chOff x="1727960" y="3889194"/>
            <a:chExt cx="7092512" cy="2615063"/>
          </a:xfrm>
        </p:grpSpPr>
        <p:grpSp>
          <p:nvGrpSpPr>
            <p:cNvPr id="21" name="群組 20"/>
            <p:cNvGrpSpPr/>
            <p:nvPr/>
          </p:nvGrpSpPr>
          <p:grpSpPr>
            <a:xfrm>
              <a:off x="1727960" y="3908992"/>
              <a:ext cx="6840760" cy="1807525"/>
              <a:chOff x="1475656" y="3892399"/>
              <a:chExt cx="6840760" cy="1807525"/>
            </a:xfrm>
          </p:grpSpPr>
          <p:sp>
            <p:nvSpPr>
              <p:cNvPr id="20" name="圓角矩形 19"/>
              <p:cNvSpPr/>
              <p:nvPr/>
            </p:nvSpPr>
            <p:spPr>
              <a:xfrm>
                <a:off x="1475656" y="3892399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" name="圓角矩形 25"/>
              <p:cNvSpPr/>
              <p:nvPr/>
            </p:nvSpPr>
            <p:spPr>
              <a:xfrm>
                <a:off x="1475656" y="4267241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7" name="圓角矩形 26"/>
              <p:cNvSpPr/>
              <p:nvPr/>
            </p:nvSpPr>
            <p:spPr>
              <a:xfrm>
                <a:off x="1475656" y="4642083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8" name="圓角矩形 27"/>
              <p:cNvSpPr/>
              <p:nvPr/>
            </p:nvSpPr>
            <p:spPr>
              <a:xfrm>
                <a:off x="1475656" y="5016925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9" name="圓角矩形 28"/>
              <p:cNvSpPr/>
              <p:nvPr/>
            </p:nvSpPr>
            <p:spPr>
              <a:xfrm>
                <a:off x="1475656" y="5391767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2061277" y="4265488"/>
              <a:ext cx="60965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提供與跨境平台商間合作的商品行銷方式，包括節日促銷活動等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061277" y="4641782"/>
              <a:ext cx="67591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協助商品其他市場開發，包括經銷批發商的合作等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061277" y="3889194"/>
              <a:ext cx="60965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負責商品跨境備案、進口報關、倉儲運輸、退換貨、帳冊管理等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061277" y="5018076"/>
              <a:ext cx="26084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提供商品國際條碼的編碼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061277" y="5382338"/>
              <a:ext cx="42787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5. 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每一件商品收取一年管理費</a:t>
              </a:r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15000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元新台幣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061277" y="57466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6. </a:t>
              </a:r>
              <a:endPara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061277" y="6134925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3440921" y="3244334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產品照片、產品介紹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392043" y="836712"/>
            <a:ext cx="6349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平台管理方：重慶貝蕾得貿易有限公司、嘉寶有限公司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台灣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539552" y="4414337"/>
            <a:ext cx="7092512" cy="2615063"/>
            <a:chOff x="1727960" y="3889194"/>
            <a:chExt cx="7092512" cy="2615063"/>
          </a:xfrm>
        </p:grpSpPr>
        <p:grpSp>
          <p:nvGrpSpPr>
            <p:cNvPr id="34" name="群組 20"/>
            <p:cNvGrpSpPr/>
            <p:nvPr/>
          </p:nvGrpSpPr>
          <p:grpSpPr>
            <a:xfrm>
              <a:off x="1727960" y="3908992"/>
              <a:ext cx="6840760" cy="1807525"/>
              <a:chOff x="1475656" y="3892399"/>
              <a:chExt cx="6840760" cy="1807525"/>
            </a:xfrm>
          </p:grpSpPr>
          <p:sp>
            <p:nvSpPr>
              <p:cNvPr id="42" name="圓角矩形 41"/>
              <p:cNvSpPr/>
              <p:nvPr/>
            </p:nvSpPr>
            <p:spPr>
              <a:xfrm>
                <a:off x="1475656" y="3892399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3" name="圓角矩形 42"/>
              <p:cNvSpPr/>
              <p:nvPr/>
            </p:nvSpPr>
            <p:spPr>
              <a:xfrm>
                <a:off x="1475656" y="4267241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4" name="圓角矩形 43"/>
              <p:cNvSpPr/>
              <p:nvPr/>
            </p:nvSpPr>
            <p:spPr>
              <a:xfrm>
                <a:off x="1475656" y="4642083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圓角矩形 44"/>
              <p:cNvSpPr/>
              <p:nvPr/>
            </p:nvSpPr>
            <p:spPr>
              <a:xfrm>
                <a:off x="1475656" y="5016925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6" name="圓角矩形 45"/>
              <p:cNvSpPr/>
              <p:nvPr/>
            </p:nvSpPr>
            <p:spPr>
              <a:xfrm>
                <a:off x="1475656" y="5391767"/>
                <a:ext cx="6840760" cy="30815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35" name="矩形 34"/>
            <p:cNvSpPr/>
            <p:nvPr/>
          </p:nvSpPr>
          <p:spPr>
            <a:xfrm>
              <a:off x="2061277" y="4265488"/>
              <a:ext cx="46602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負責商品出口報關及運輸至重慶海關的相關費用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61277" y="4641782"/>
              <a:ext cx="67591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提供商品跨境備案的相關資料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2061277" y="3889194"/>
              <a:ext cx="42498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負責提供符合海關要求，具國際條碼的商品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61277" y="5018076"/>
              <a:ext cx="36343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4.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提供商品於網路銷售的圖文資料製作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61277" y="5382338"/>
              <a:ext cx="409599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5. 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提供商品於跨境電商銷售</a:t>
              </a:r>
              <a:r>
                <a:rPr lang="zh-TW" altLang="zh-TW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授權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及商標授權</a:t>
              </a:r>
              <a:endPara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061277" y="57466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6. </a:t>
              </a:r>
              <a:endPara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061277" y="6134925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7" name="圓角矩形 46"/>
          <p:cNvSpPr/>
          <p:nvPr/>
        </p:nvSpPr>
        <p:spPr>
          <a:xfrm>
            <a:off x="539552" y="3130135"/>
            <a:ext cx="6840760" cy="30815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899592" y="3090446"/>
            <a:ext cx="6538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每件商品於跨境平台零售交易完成後，收取零售價的</a:t>
            </a:r>
            <a:r>
              <a:rPr lang="en-US" altLang="zh-TW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％為代銷費用</a:t>
            </a:r>
            <a:endParaRPr lang="zh-TW" altLang="en-US" sz="1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395536" y="4054297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供應廠商：可以是生產工廠或銷售公司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605369" y="6237312"/>
            <a:ext cx="6054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商品出口報關及運輸，由合作的世邦國際集運股份有限公司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台灣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負責執行</a:t>
            </a:r>
            <a:endParaRPr lang="zh-TW" altLang="en-US" sz="14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611560" y="3429000"/>
            <a:ext cx="5750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本平台管理方，也可做為商品經銷商，並協助商品一般貿易資格的辦理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69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剪去對角線角落矩形 2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44183" y="188640"/>
            <a:ext cx="40318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商品跨境備案資料準備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60" name="图片 1" descr="6EA452BD955C8ED59493A480D29300A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57897"/>
            <a:ext cx="1712913" cy="2427287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99792" y="2645038"/>
            <a:ext cx="2286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NU-LAX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NATURAL FRUIT LAXATIVE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NATURAL SENNA 50 ADULT DOSES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To assist in the treatment of constipation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Each 10g contains: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Senna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alexandrina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ext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equiv.dry.leaf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1g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Standardised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to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hydroxyanthracene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glycosides calculated as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sennoside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B 20mg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Fig dry 1.08g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Phoenix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dactylifera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(date)fruit flesh dry 3.60g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Also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contains:Sucrose,Glucose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and </a:t>
            </a:r>
            <a:r>
              <a:rPr kumimoji="1" lang="en-US" altLang="zh-CN" sz="10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Sulphur</a:t>
            </a: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Dioxide.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500g Block </a:t>
            </a:r>
            <a:endParaRPr kumimoji="1"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AUST L 220216</a:t>
            </a:r>
            <a:endParaRPr kumimoji="1" lang="en-US" altLang="zh-CN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60032" y="2636912"/>
            <a:ext cx="3779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乐康膏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果蔬排毒润肠膏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天然番泻叶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份成人剂量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辅助便秘治疗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10g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含：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山扁豆提取物 约为干叶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克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干无花果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10.8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克</a:t>
            </a:r>
            <a:endParaRPr lang="en-US" altLang="zh-CN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海枣（枣椰子）鲜果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3.6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克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含有：蔗糖，葡萄糖和二氧化硫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标准计算羟基蒽酚相当于番泻苷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B 20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毫克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每件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500g </a:t>
            </a:r>
            <a:endParaRPr lang="zh-TW" altLang="zh-TW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澳洲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(TGA)</a:t>
            </a:r>
            <a:r>
              <a:rPr lang="zh-CN" altLang="zh-TW" sz="1200" dirty="0" smtClean="0">
                <a:latin typeface="微軟正黑體" pitchFamily="34" charset="-120"/>
                <a:ea typeface="微軟正黑體" pitchFamily="34" charset="-120"/>
              </a:rPr>
              <a:t>药管字</a:t>
            </a:r>
            <a:r>
              <a:rPr lang="en-US" altLang="zh-TW" sz="1200" dirty="0" smtClean="0">
                <a:latin typeface="微軟正黑體" pitchFamily="34" charset="-120"/>
                <a:ea typeface="微軟正黑體" pitchFamily="34" charset="-120"/>
              </a:rPr>
              <a:t> AUST L 220216</a:t>
            </a:r>
            <a:endParaRPr lang="zh-TW" altLang="zh-TW" sz="1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23528" y="982469"/>
            <a:ext cx="8737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以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Microsoft Office World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製作，商品包裝盒的六個面有文字的部分，都要做翻譯。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如以下範例。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中文繁體字也要做中文簡體字的翻譯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882905" y="5713511"/>
            <a:ext cx="3541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這僅提供此商品包裝盒其中的一面做示範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4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9763" y="508518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照片只要文字部分清楚</a:t>
            </a:r>
            <a:endParaRPr lang="en-US" altLang="zh-TW" sz="14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，無其他要求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剪去對角線角落矩形 2"/>
          <p:cNvSpPr/>
          <p:nvPr/>
        </p:nvSpPr>
        <p:spPr>
          <a:xfrm>
            <a:off x="323528" y="188640"/>
            <a:ext cx="5616624" cy="576064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11560" y="210706"/>
            <a:ext cx="518603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商品於網路上的圖文製作要求</a:t>
            </a:r>
            <a:endParaRPr lang="zh-TW" altLang="en-US" sz="30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3487722435626bb079d3d2fe03c12a11.te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228747" y="1412776"/>
            <a:ext cx="703293" cy="5273824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23528" y="980728"/>
            <a:ext cx="5713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製作要求：限寬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800px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，不限高度，影片需另外鏈結。</a:t>
            </a: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如以下範例。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須用中文簡體字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1639</Words>
  <Application>Microsoft Office PowerPoint</Application>
  <PresentationFormat>如螢幕大小 (4:3)</PresentationFormat>
  <Paragraphs>159</Paragraphs>
  <Slides>8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PowerPoint 簡報</vt:lpstr>
      <vt:lpstr>跨境電子商務模式</vt:lpstr>
      <vt:lpstr>跨境電商與一般貿易的區別</vt:lpstr>
      <vt:lpstr>跨境電子商務服務平臺</vt:lpstr>
      <vt:lpstr>4大優勢</vt:lpstr>
      <vt:lpstr>  平台管理方與供應廠商合作方式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128</cp:revision>
  <dcterms:created xsi:type="dcterms:W3CDTF">2016-06-12T18:41:19Z</dcterms:created>
  <dcterms:modified xsi:type="dcterms:W3CDTF">2017-10-12T14:39:26Z</dcterms:modified>
</cp:coreProperties>
</file>